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72" r:id="rId5"/>
    <p:sldId id="289" r:id="rId6"/>
    <p:sldId id="290" r:id="rId7"/>
    <p:sldId id="291" r:id="rId8"/>
    <p:sldId id="285" r:id="rId9"/>
    <p:sldId id="266" r:id="rId10"/>
    <p:sldId id="275" r:id="rId11"/>
    <p:sldId id="282" r:id="rId12"/>
    <p:sldId id="265" r:id="rId13"/>
    <p:sldId id="267" r:id="rId14"/>
    <p:sldId id="268" r:id="rId15"/>
    <p:sldId id="276" r:id="rId16"/>
    <p:sldId id="277" r:id="rId17"/>
    <p:sldId id="284" r:id="rId18"/>
    <p:sldId id="283" r:id="rId19"/>
    <p:sldId id="278" r:id="rId20"/>
    <p:sldId id="280" r:id="rId21"/>
    <p:sldId id="279" r:id="rId22"/>
    <p:sldId id="281" r:id="rId23"/>
    <p:sldId id="262" r:id="rId24"/>
    <p:sldId id="263" r:id="rId25"/>
    <p:sldId id="264" r:id="rId26"/>
    <p:sldId id="269" r:id="rId27"/>
    <p:sldId id="270" r:id="rId28"/>
    <p:sldId id="271" r:id="rId29"/>
    <p:sldId id="292" r:id="rId30"/>
    <p:sldId id="288" r:id="rId31"/>
    <p:sldId id="287" r:id="rId32"/>
    <p:sldId id="286" r:id="rId33"/>
    <p:sldId id="259" r:id="rId34"/>
    <p:sldId id="260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1/25/2023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1/25/2023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1/25/2023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1/25/2023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1/25/2023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lfatg.org.uk/wp-content/uploads/sites/7/2014/11/lfatg-grammar-progression-for-parents.pdf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lfatg.org.uk/wp-content/uploads/sites/7/2013/05/lfatg-maths-progression-for-parents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middletonprimaryschool.co.uk/page/?title=Year+6+SATs+revision&amp;pid=180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kmclaughlin@lfatg.org.uk" TargetMode="External"/><Relationship Id="rId2" Type="http://schemas.openxmlformats.org/officeDocument/2006/relationships/hyperlink" Target="mailto:ppratt@lfatg.org.u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4" y="1447800"/>
            <a:ext cx="5071279" cy="3329581"/>
          </a:xfrm>
        </p:spPr>
        <p:txBody>
          <a:bodyPr/>
          <a:lstStyle/>
          <a:p>
            <a:r>
              <a:rPr lang="en-GB" sz="6600" dirty="0" smtClean="0"/>
              <a:t>Y6 Information for parents</a:t>
            </a:r>
            <a:endParaRPr lang="en-GB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4" y="4860507"/>
            <a:ext cx="8825658" cy="861420"/>
          </a:xfrm>
        </p:spPr>
        <p:txBody>
          <a:bodyPr>
            <a:normAutofit/>
          </a:bodyPr>
          <a:lstStyle/>
          <a:p>
            <a:r>
              <a:rPr lang="en-GB" sz="2800" dirty="0" smtClean="0"/>
              <a:t>2023</a:t>
            </a:r>
            <a:endParaRPr lang="en-GB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8412" y="1524454"/>
            <a:ext cx="4422913" cy="428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6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5589" y="188641"/>
            <a:ext cx="9388883" cy="369331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English </a:t>
            </a:r>
            <a:r>
              <a:rPr lang="en-GB" b="1" u="sng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Grammar</a:t>
            </a:r>
            <a:r>
              <a:rPr lang="en-GB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1" u="sng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Punctuation </a:t>
            </a:r>
            <a:r>
              <a:rPr lang="en-GB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b="1" u="sng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Spelling test</a:t>
            </a:r>
            <a:endParaRPr lang="en-GB" b="1" u="sng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 u="sng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components:</a:t>
            </a:r>
            <a:endParaRPr lang="en-GB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 booklet of short-answer </a:t>
            </a:r>
            <a:r>
              <a:rPr lang="en-GB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questions;</a:t>
            </a:r>
            <a:endParaRPr lang="en-GB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 spelling </a:t>
            </a:r>
            <a:r>
              <a:rPr lang="en-GB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task.</a:t>
            </a:r>
            <a:endParaRPr lang="en-GB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Paper 1: 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short-answer questions, consists of between 40 and 50 questions assessing grammar, punctuation and vocabulary. </a:t>
            </a: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 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selected response items (such as multiple choice questions) 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short, open response items, in which children may have to write a word, a few words or a sentence.</a:t>
            </a:r>
          </a:p>
          <a:p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Paper 2: 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spelling task, consists of 20 sentences, which are read aloud by the </a:t>
            </a: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teacher. </a:t>
            </a:r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5589" y="4422184"/>
            <a:ext cx="9388883" cy="20313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b="1" u="sng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Rules</a:t>
            </a:r>
            <a:r>
              <a:rPr lang="en-GB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u="sng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(these may seem cruel, but there is a very high expectation of Y6 pupils!)</a:t>
            </a:r>
            <a:endParaRPr lang="en-GB" b="1" u="sng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a capital letter is used incorrectly in the answer it will be marked wrong </a:t>
            </a:r>
            <a:r>
              <a:rPr lang="en-GB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 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answer is correct. </a:t>
            </a:r>
          </a:p>
          <a:p>
            <a:pPr marL="342900" indent="-342900">
              <a:buFont typeface="+mj-lt"/>
              <a:buAutoNum type="arabicPeriod"/>
            </a:pP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final spelling in the spelling task must be written on the answer line not crossed out and written above</a:t>
            </a:r>
            <a:r>
              <a:rPr lang="en-GB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GB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Sentences must be punctuated correctly (capital letter and full stop, etc.).</a:t>
            </a:r>
          </a:p>
          <a:p>
            <a:pPr marL="342900" indent="-342900">
              <a:buFont typeface="+mj-lt"/>
              <a:buAutoNum type="arabicPeriod"/>
            </a:pPr>
            <a:r>
              <a:rPr lang="en-GB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Children must use the correct size and orientation of letters and punctuation marks.</a:t>
            </a:r>
            <a:endParaRPr lang="en-GB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26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000" y="-783167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746067" y="914400"/>
            <a:ext cx="838200" cy="39793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3"/>
          <p:cNvSpPr/>
          <p:nvPr/>
        </p:nvSpPr>
        <p:spPr>
          <a:xfrm>
            <a:off x="1947333" y="1312333"/>
            <a:ext cx="1134533" cy="39793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828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479" t="51667" r="34062" b="22592"/>
          <a:stretch/>
        </p:blipFill>
        <p:spPr>
          <a:xfrm>
            <a:off x="646111" y="762000"/>
            <a:ext cx="11299254" cy="5200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51304" y="218661"/>
            <a:ext cx="178904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Grammar test</a:t>
            </a:r>
          </a:p>
          <a:p>
            <a:r>
              <a:rPr lang="en-GB" b="1" dirty="0" smtClean="0">
                <a:solidFill>
                  <a:schemeClr val="bg1"/>
                </a:solidFill>
              </a:rPr>
              <a:t>Example 1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90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688" t="48148" r="34374" b="21296"/>
          <a:stretch/>
        </p:blipFill>
        <p:spPr>
          <a:xfrm>
            <a:off x="646111" y="228599"/>
            <a:ext cx="11247118" cy="62483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51304" y="218661"/>
            <a:ext cx="178904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Grammar test</a:t>
            </a:r>
          </a:p>
          <a:p>
            <a:r>
              <a:rPr lang="en-GB" b="1" dirty="0" smtClean="0">
                <a:solidFill>
                  <a:schemeClr val="bg1"/>
                </a:solidFill>
              </a:rPr>
              <a:t>Example 2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18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Understanding Grammar</a:t>
            </a:r>
            <a:br>
              <a:rPr lang="en-GB" dirty="0" smtClean="0"/>
            </a:br>
            <a:r>
              <a:rPr lang="en-GB" dirty="0" smtClean="0"/>
              <a:t>(Progression document)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4055097" cy="4195481"/>
          </a:xfrm>
        </p:spPr>
        <p:txBody>
          <a:bodyPr/>
          <a:lstStyle/>
          <a:p>
            <a:r>
              <a:rPr lang="en-GB" sz="2800" dirty="0">
                <a:hlinkClick r:id="rId2"/>
              </a:rPr>
              <a:t>http://</a:t>
            </a:r>
            <a:r>
              <a:rPr lang="en-GB" sz="2800" dirty="0" smtClean="0">
                <a:hlinkClick r:id="rId2"/>
              </a:rPr>
              <a:t>www.lfatg.org.uk/wp-content/uploads/sites/7/2014/11/lfatg-grammar-progression-for-parents.pdf</a:t>
            </a:r>
            <a:endParaRPr lang="en-GB" sz="2800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889" y="2047874"/>
            <a:ext cx="609600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8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Writing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1" y="1268628"/>
            <a:ext cx="9354099" cy="4979772"/>
          </a:xfrm>
        </p:spPr>
        <p:txBody>
          <a:bodyPr>
            <a:noAutofit/>
          </a:bodyPr>
          <a:lstStyle/>
          <a:p>
            <a:r>
              <a:rPr lang="en-GB" sz="2300" dirty="0" smtClean="0"/>
              <a:t>There is no longer a writing test.  Children will produce a portfolio of writing throughout the year and will be assessed internally against the writing standards for Y6.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3586" y="2479549"/>
            <a:ext cx="2678857" cy="482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6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 rotWithShape="1">
          <a:blip r:embed="rId2"/>
          <a:srcRect l="23814" t="24027" r="31343" b="39680"/>
          <a:stretch/>
        </p:blipFill>
        <p:spPr bwMode="auto">
          <a:xfrm>
            <a:off x="888411" y="1005841"/>
            <a:ext cx="10397898" cy="51467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773978" y="1172095"/>
            <a:ext cx="1130531" cy="34082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47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 rotWithShape="1">
          <a:blip r:embed="rId2"/>
          <a:srcRect l="23814" t="60063" r="31343" b="10336"/>
          <a:stretch/>
        </p:blipFill>
        <p:spPr bwMode="auto">
          <a:xfrm>
            <a:off x="992913" y="1244044"/>
            <a:ext cx="10228081" cy="43337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2951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l="23675" t="58672" r="31343" b="17272"/>
          <a:stretch/>
        </p:blipFill>
        <p:spPr bwMode="auto">
          <a:xfrm>
            <a:off x="740500" y="1254760"/>
            <a:ext cx="10767878" cy="3683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7687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Writing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1" y="1268628"/>
            <a:ext cx="9354099" cy="4979772"/>
          </a:xfrm>
        </p:spPr>
        <p:txBody>
          <a:bodyPr>
            <a:noAutofit/>
          </a:bodyPr>
          <a:lstStyle/>
          <a:p>
            <a:r>
              <a:rPr lang="en-GB" sz="2300" dirty="0" smtClean="0">
                <a:solidFill>
                  <a:srgbClr val="FFFF00"/>
                </a:solidFill>
              </a:rPr>
              <a:t>There will be opportunities to produce lots of different types of writing (e.g. stories, letters, reports, balanced arguments, etc.).</a:t>
            </a:r>
          </a:p>
          <a:p>
            <a:pPr marL="0" indent="0">
              <a:buNone/>
            </a:pPr>
            <a:endParaRPr lang="en-GB" sz="2300" dirty="0" smtClean="0">
              <a:solidFill>
                <a:srgbClr val="FFFF00"/>
              </a:solidFill>
            </a:endParaRPr>
          </a:p>
          <a:p>
            <a:r>
              <a:rPr lang="en-GB" sz="2300" dirty="0" smtClean="0"/>
              <a:t>Children must show that they can use high levels of sentence construction, spellings, punctuation and language effectively.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279" y="3535265"/>
            <a:ext cx="1892162" cy="340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9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388" t="17026" r="35049" b="13529"/>
          <a:stretch/>
        </p:blipFill>
        <p:spPr>
          <a:xfrm>
            <a:off x="3105150" y="0"/>
            <a:ext cx="5772150" cy="71437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95700" y="4772025"/>
            <a:ext cx="4429125" cy="438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3776662" y="1833843"/>
            <a:ext cx="4429125" cy="438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34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557" y="-99753"/>
            <a:ext cx="4931729" cy="6898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286" y="-180363"/>
            <a:ext cx="5335244" cy="703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684" y="-257694"/>
            <a:ext cx="10365466" cy="723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5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Writing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268628"/>
            <a:ext cx="9196158" cy="4979772"/>
          </a:xfrm>
        </p:spPr>
        <p:txBody>
          <a:bodyPr>
            <a:noAutofit/>
          </a:bodyPr>
          <a:lstStyle/>
          <a:p>
            <a:r>
              <a:rPr lang="en-GB" sz="2300" dirty="0" smtClean="0">
                <a:solidFill>
                  <a:srgbClr val="FFFF00"/>
                </a:solidFill>
              </a:rPr>
              <a:t>Handwriting and presentation are extremely important and can be the difference between a child reaching expected standard or not.</a:t>
            </a:r>
          </a:p>
          <a:p>
            <a:pPr marL="0" indent="0">
              <a:buNone/>
            </a:pPr>
            <a:endParaRPr lang="en-GB" sz="2300" dirty="0" smtClean="0">
              <a:solidFill>
                <a:srgbClr val="FFFF00"/>
              </a:solidFill>
            </a:endParaRPr>
          </a:p>
          <a:p>
            <a:r>
              <a:rPr lang="en-GB" sz="2300" dirty="0" smtClean="0"/>
              <a:t>Children must use capital letters correctly (i.e. starts of sentences, to start names, capital “I”).</a:t>
            </a:r>
          </a:p>
          <a:p>
            <a:r>
              <a:rPr lang="en-GB" sz="2300" dirty="0" smtClean="0"/>
              <a:t>Children must check for spelling errors independently and spell correctly.</a:t>
            </a:r>
          </a:p>
          <a:p>
            <a:r>
              <a:rPr lang="en-GB" sz="2300" dirty="0" smtClean="0"/>
              <a:t>Handwriting must be of consistent size and should be sitting on the line!</a:t>
            </a:r>
            <a:endParaRPr lang="en-GB" sz="23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79" y="2321607"/>
            <a:ext cx="1892162" cy="340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2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3126" t="18148" r="34686" b="24362"/>
          <a:stretch/>
        </p:blipFill>
        <p:spPr>
          <a:xfrm>
            <a:off x="3028949" y="0"/>
            <a:ext cx="6791325" cy="682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1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520" t="20926" r="30418" b="31481"/>
          <a:stretch/>
        </p:blipFill>
        <p:spPr>
          <a:xfrm>
            <a:off x="646110" y="0"/>
            <a:ext cx="10802939" cy="740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0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Arithmetic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375" t="17963" r="26667" b="15000"/>
          <a:stretch/>
        </p:blipFill>
        <p:spPr>
          <a:xfrm>
            <a:off x="3676650" y="0"/>
            <a:ext cx="8039100" cy="6896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95522" y="129552"/>
            <a:ext cx="1789044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Arithmetic test</a:t>
            </a:r>
          </a:p>
          <a:p>
            <a:r>
              <a:rPr lang="en-GB" b="1" dirty="0" smtClean="0"/>
              <a:t>Examples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05786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Fluency, solving </a:t>
            </a:r>
            <a:br>
              <a:rPr lang="en-GB" dirty="0" smtClean="0"/>
            </a:br>
            <a:r>
              <a:rPr lang="en-GB" dirty="0" smtClean="0"/>
              <a:t>problems and </a:t>
            </a:r>
            <a:br>
              <a:rPr lang="en-GB" dirty="0" smtClean="0"/>
            </a:br>
            <a:r>
              <a:rPr lang="en-GB" dirty="0" smtClean="0"/>
              <a:t>reasoning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sz="2800" dirty="0" smtClean="0">
                <a:solidFill>
                  <a:srgbClr val="FFFF00"/>
                </a:solidFill>
              </a:rPr>
              <a:t>NO CALCULATORS ARE</a:t>
            </a:r>
            <a:br>
              <a:rPr lang="en-GB" sz="2800" dirty="0" smtClean="0">
                <a:solidFill>
                  <a:srgbClr val="FFFF00"/>
                </a:solidFill>
              </a:rPr>
            </a:br>
            <a:r>
              <a:rPr lang="en-GB" sz="2800" dirty="0" smtClean="0">
                <a:solidFill>
                  <a:srgbClr val="FFFF00"/>
                </a:solidFill>
              </a:rPr>
              <a:t>ALLOWED ON ANY</a:t>
            </a:r>
            <a:br>
              <a:rPr lang="en-GB" sz="2800" dirty="0" smtClean="0">
                <a:solidFill>
                  <a:srgbClr val="FFFF00"/>
                </a:solidFill>
              </a:rPr>
            </a:br>
            <a:r>
              <a:rPr lang="en-GB" sz="2800" dirty="0" smtClean="0">
                <a:solidFill>
                  <a:srgbClr val="FFFF00"/>
                </a:solidFill>
              </a:rPr>
              <a:t>MATHS PAPER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888" t="6924" r="32825"/>
          <a:stretch/>
        </p:blipFill>
        <p:spPr>
          <a:xfrm>
            <a:off x="5962650" y="0"/>
            <a:ext cx="5048250" cy="70882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50834" y="129552"/>
            <a:ext cx="1478557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Maths test</a:t>
            </a:r>
          </a:p>
          <a:p>
            <a:r>
              <a:rPr lang="en-GB" b="1" dirty="0" smtClean="0"/>
              <a:t>Example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40448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Maths Progression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167661" cy="1733891"/>
          </a:xfrm>
        </p:spPr>
        <p:txBody>
          <a:bodyPr/>
          <a:lstStyle/>
          <a:p>
            <a:r>
              <a:rPr lang="en-GB" sz="3200" dirty="0">
                <a:hlinkClick r:id="rId2"/>
              </a:rPr>
              <a:t>http://</a:t>
            </a:r>
            <a:r>
              <a:rPr lang="en-GB" sz="3200" dirty="0" smtClean="0">
                <a:hlinkClick r:id="rId2"/>
              </a:rPr>
              <a:t>www.lfatg.org.uk/wp-content/uploads/sites/7/2013/05/lfatg-maths-progression-for-parents.pdf</a:t>
            </a:r>
            <a:endParaRPr lang="en-GB" sz="3200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766" y="3786809"/>
            <a:ext cx="3465222" cy="2876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7625" y="3786809"/>
            <a:ext cx="3724467" cy="287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0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74720"/>
          </a:xfrm>
        </p:spPr>
        <p:txBody>
          <a:bodyPr/>
          <a:lstStyle/>
          <a:p>
            <a:r>
              <a:rPr lang="en-GB" dirty="0" smtClean="0"/>
              <a:t>Revision for SATs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2" y="1223605"/>
            <a:ext cx="5771314" cy="4913869"/>
          </a:xfrm>
        </p:spPr>
        <p:txBody>
          <a:bodyPr>
            <a:noAutofit/>
          </a:bodyPr>
          <a:lstStyle/>
          <a:p>
            <a:r>
              <a:rPr lang="en-GB" sz="2200" dirty="0">
                <a:hlinkClick r:id="rId2"/>
              </a:rPr>
              <a:t>https://www.middletonprimaryschool.co.uk/page/?</a:t>
            </a:r>
            <a:r>
              <a:rPr lang="en-GB" sz="2200" dirty="0" smtClean="0">
                <a:hlinkClick r:id="rId2"/>
              </a:rPr>
              <a:t>title=Year+6+SATs+revision&amp;pid=180</a:t>
            </a:r>
            <a:endParaRPr lang="en-GB" sz="2200" dirty="0" smtClean="0"/>
          </a:p>
          <a:p>
            <a:endParaRPr lang="en-GB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950" t="8252" r="5841" b="8105"/>
          <a:stretch/>
        </p:blipFill>
        <p:spPr>
          <a:xfrm>
            <a:off x="8569344" y="4574964"/>
            <a:ext cx="3528245" cy="253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2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74720"/>
          </a:xfrm>
        </p:spPr>
        <p:txBody>
          <a:bodyPr/>
          <a:lstStyle/>
          <a:p>
            <a:r>
              <a:rPr lang="en-GB" dirty="0" smtClean="0"/>
              <a:t>Life after levels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223605"/>
            <a:ext cx="10659931" cy="4913869"/>
          </a:xfrm>
        </p:spPr>
        <p:txBody>
          <a:bodyPr>
            <a:noAutofit/>
          </a:bodyPr>
          <a:lstStyle/>
          <a:p>
            <a:r>
              <a:rPr lang="en-GB" sz="2200" dirty="0" smtClean="0"/>
              <a:t>All children will do all tests; there is no longer a higher ability test.</a:t>
            </a:r>
          </a:p>
          <a:p>
            <a:r>
              <a:rPr lang="en-GB" sz="2200" dirty="0" smtClean="0">
                <a:solidFill>
                  <a:srgbClr val="FFFF00"/>
                </a:solidFill>
              </a:rPr>
              <a:t>Children will not be given a National Curriculum level; results will be given in the form of a standardised score (with 100 being the required score to pass – or “secondary ready”; 110 means “greater depth” or higher level).  </a:t>
            </a:r>
          </a:p>
          <a:p>
            <a:r>
              <a:rPr lang="en-GB" sz="2200" dirty="0" smtClean="0"/>
              <a:t>Higher expectations for learning and self-responsibility for learning.</a:t>
            </a:r>
          </a:p>
          <a:p>
            <a:r>
              <a:rPr lang="en-GB" sz="2200" dirty="0" smtClean="0">
                <a:solidFill>
                  <a:srgbClr val="FFFF00"/>
                </a:solidFill>
              </a:rPr>
              <a:t>Intensive support </a:t>
            </a:r>
            <a:r>
              <a:rPr lang="en-GB" sz="2200" dirty="0">
                <a:solidFill>
                  <a:srgbClr val="FFFF00"/>
                </a:solidFill>
              </a:rPr>
              <a:t>in school </a:t>
            </a:r>
            <a:r>
              <a:rPr lang="en-GB" sz="2200" dirty="0" smtClean="0">
                <a:solidFill>
                  <a:srgbClr val="FFFF00"/>
                </a:solidFill>
              </a:rPr>
              <a:t>throughout the year for all abilities.</a:t>
            </a:r>
          </a:p>
          <a:p>
            <a:r>
              <a:rPr lang="en-GB" sz="2200" dirty="0" smtClean="0"/>
              <a:t>Support and encouragement from home is vital!</a:t>
            </a:r>
            <a:endParaRPr lang="en-GB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950" t="8252" r="5841" b="8105"/>
          <a:stretch/>
        </p:blipFill>
        <p:spPr>
          <a:xfrm>
            <a:off x="8569344" y="4574964"/>
            <a:ext cx="3528245" cy="253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7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Home/School Diary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416" t="11111" r="29792" b="35185"/>
          <a:stretch/>
        </p:blipFill>
        <p:spPr>
          <a:xfrm>
            <a:off x="646111" y="-1104901"/>
            <a:ext cx="11831639" cy="898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7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08817"/>
          </a:xfrm>
        </p:spPr>
        <p:txBody>
          <a:bodyPr/>
          <a:lstStyle/>
          <a:p>
            <a:r>
              <a:rPr lang="en-GB" dirty="0" smtClean="0"/>
              <a:t>Social media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917" y="1260166"/>
            <a:ext cx="6053946" cy="4963296"/>
          </a:xfrm>
        </p:spPr>
        <p:txBody>
          <a:bodyPr>
            <a:normAutofit/>
          </a:bodyPr>
          <a:lstStyle/>
          <a:p>
            <a:r>
              <a:rPr lang="en-GB" sz="2200" dirty="0" smtClean="0"/>
              <a:t>It is a parent’s responsibility to know what their child is accessing and who they are communicating with.</a:t>
            </a:r>
          </a:p>
          <a:p>
            <a:r>
              <a:rPr lang="en-GB" sz="2200" dirty="0" smtClean="0">
                <a:solidFill>
                  <a:srgbClr val="FFFF00"/>
                </a:solidFill>
              </a:rPr>
              <a:t>Too many school hours have been taken up dealing with issues on social media!</a:t>
            </a:r>
          </a:p>
          <a:p>
            <a:r>
              <a:rPr lang="en-GB" sz="2200" dirty="0" smtClean="0"/>
              <a:t>Ensure that you have control of your child’s phone and know which apps they are accessing and who they are talking to.  Is it age appropriate?  </a:t>
            </a:r>
          </a:p>
          <a:p>
            <a:r>
              <a:rPr lang="en-GB" sz="2200" dirty="0" smtClean="0">
                <a:solidFill>
                  <a:srgbClr val="FFFF00"/>
                </a:solidFill>
              </a:rPr>
              <a:t>We do not have access to your child’s phone so it is difficult for us to solve these problems when incidents are happening outside of school.</a:t>
            </a:r>
          </a:p>
          <a:p>
            <a:endParaRPr lang="en-GB" sz="2200" dirty="0" smtClean="0">
              <a:solidFill>
                <a:srgbClr val="FFFF00"/>
              </a:solidFill>
            </a:endParaRPr>
          </a:p>
          <a:p>
            <a:endParaRPr lang="en-GB" sz="2200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863" y="1260166"/>
            <a:ext cx="6629029" cy="442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3109" t="10910" r="33295" b="3944"/>
          <a:stretch/>
        </p:blipFill>
        <p:spPr>
          <a:xfrm>
            <a:off x="1090863" y="0"/>
            <a:ext cx="4934431" cy="70344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49938" t="73527" r="34967" b="11786"/>
          <a:stretch/>
        </p:blipFill>
        <p:spPr>
          <a:xfrm>
            <a:off x="6235183" y="2096224"/>
            <a:ext cx="56388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8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08817"/>
          </a:xfrm>
        </p:spPr>
        <p:txBody>
          <a:bodyPr/>
          <a:lstStyle/>
          <a:p>
            <a:r>
              <a:rPr lang="en-GB" dirty="0" smtClean="0"/>
              <a:t>End of year events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103312" y="1285104"/>
            <a:ext cx="8946541" cy="4963296"/>
          </a:xfrm>
        </p:spPr>
        <p:txBody>
          <a:bodyPr>
            <a:normAutofit lnSpcReduction="10000"/>
          </a:bodyPr>
          <a:lstStyle/>
          <a:p>
            <a:r>
              <a:rPr lang="en-GB" sz="2200" dirty="0" smtClean="0"/>
              <a:t>End of term celebrations have got bigger each year with parents wanting their children to have a memorable end to their time at primary school.</a:t>
            </a:r>
          </a:p>
          <a:p>
            <a:r>
              <a:rPr lang="en-GB" sz="2200" dirty="0" smtClean="0">
                <a:solidFill>
                  <a:srgbClr val="FFFF00"/>
                </a:solidFill>
              </a:rPr>
              <a:t>Limousines, hoodies, prom – these are not organised by the school staff.</a:t>
            </a:r>
          </a:p>
          <a:p>
            <a:r>
              <a:rPr lang="en-GB" sz="2200" dirty="0" smtClean="0"/>
              <a:t>We are not responsible for collecting money, or sorting the organisation or behaviour for these events.</a:t>
            </a:r>
          </a:p>
          <a:p>
            <a:r>
              <a:rPr lang="en-GB" sz="2200" dirty="0" smtClean="0">
                <a:solidFill>
                  <a:srgbClr val="FFFF00"/>
                </a:solidFill>
              </a:rPr>
              <a:t>School arranges the leavers’ presentation, BBQ and the leavers’ book.</a:t>
            </a:r>
          </a:p>
          <a:p>
            <a:r>
              <a:rPr lang="en-GB" sz="2200" dirty="0" smtClean="0"/>
              <a:t>Last day of term should be enjoyed by all the children – if you require your child to leave site to “get ready” for the evening prom, they will only be allowed to leave during the 45-minute lunch break (12:30 – 1:15pm), returning for the afternoon session.</a:t>
            </a: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011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08817"/>
          </a:xfrm>
        </p:spPr>
        <p:txBody>
          <a:bodyPr/>
          <a:lstStyle/>
          <a:p>
            <a:r>
              <a:rPr lang="en-GB" dirty="0" smtClean="0"/>
              <a:t>Expectations for Y6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483" y="1301728"/>
            <a:ext cx="9471300" cy="5165573"/>
          </a:xfrm>
        </p:spPr>
        <p:txBody>
          <a:bodyPr>
            <a:normAutofit/>
          </a:bodyPr>
          <a:lstStyle/>
          <a:p>
            <a:r>
              <a:rPr lang="en-GB" sz="2200" dirty="0" smtClean="0"/>
              <a:t>Children need to “opt-in” to everything.</a:t>
            </a:r>
          </a:p>
          <a:p>
            <a:r>
              <a:rPr lang="en-GB" sz="2200" dirty="0" smtClean="0">
                <a:solidFill>
                  <a:srgbClr val="FFFF00"/>
                </a:solidFill>
              </a:rPr>
              <a:t>They must take responsibility for their own actions and learning – Y6 jobs (prefects, eco warriors, etc.). </a:t>
            </a:r>
          </a:p>
          <a:p>
            <a:r>
              <a:rPr lang="en-GB" sz="2200" dirty="0" smtClean="0"/>
              <a:t>Homework – reading, practising spellings, </a:t>
            </a:r>
            <a:r>
              <a:rPr lang="en-GB" sz="2200" dirty="0" err="1" smtClean="0"/>
              <a:t>MyMaths</a:t>
            </a:r>
            <a:r>
              <a:rPr lang="en-GB" sz="2200" dirty="0" smtClean="0"/>
              <a:t> and times tables.</a:t>
            </a:r>
          </a:p>
          <a:p>
            <a:r>
              <a:rPr lang="en-GB" sz="2200" dirty="0" smtClean="0">
                <a:solidFill>
                  <a:srgbClr val="FFFF00"/>
                </a:solidFill>
              </a:rPr>
              <a:t>Spellings – learn fortnightly and use in written work.</a:t>
            </a:r>
          </a:p>
          <a:p>
            <a:r>
              <a:rPr lang="en-GB" sz="2200" dirty="0"/>
              <a:t>H</a:t>
            </a:r>
            <a:r>
              <a:rPr lang="en-GB" sz="2200" dirty="0" smtClean="0"/>
              <a:t>ome/school diary – signed by parents (raffle tickets).</a:t>
            </a:r>
          </a:p>
          <a:p>
            <a:r>
              <a:rPr lang="en-GB" sz="2200" dirty="0" smtClean="0">
                <a:solidFill>
                  <a:srgbClr val="FFFF00"/>
                </a:solidFill>
              </a:rPr>
              <a:t>Reading at least 5 times per week.</a:t>
            </a:r>
          </a:p>
          <a:p>
            <a:r>
              <a:rPr lang="en-GB" sz="2200" dirty="0" smtClean="0"/>
              <a:t>Breadth of reading (see grids at back of diaries).</a:t>
            </a:r>
          </a:p>
          <a:p>
            <a:r>
              <a:rPr lang="en-GB" sz="2200" dirty="0" smtClean="0">
                <a:solidFill>
                  <a:srgbClr val="FFFF00"/>
                </a:solidFill>
              </a:rPr>
              <a:t>Behaviour (in and out of classroom).</a:t>
            </a:r>
          </a:p>
          <a:p>
            <a:r>
              <a:rPr lang="en-GB" sz="2200" dirty="0" smtClean="0"/>
              <a:t>Rewards (reading grid awards, learning passes, class merits, half-termly spelling 100% club, good work assembly, </a:t>
            </a:r>
            <a:r>
              <a:rPr lang="en-GB" sz="2200" dirty="0" err="1" smtClean="0"/>
              <a:t>housepoints</a:t>
            </a:r>
            <a:r>
              <a:rPr lang="en-GB" sz="2200" dirty="0" smtClean="0"/>
              <a:t>).</a:t>
            </a:r>
            <a:endParaRPr lang="en-GB" sz="2200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7783" y="1467038"/>
            <a:ext cx="2078713" cy="381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Contact details: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1381453"/>
            <a:ext cx="8946541" cy="4195481"/>
          </a:xfrm>
        </p:spPr>
        <p:txBody>
          <a:bodyPr>
            <a:normAutofit/>
          </a:bodyPr>
          <a:lstStyle/>
          <a:p>
            <a:r>
              <a:rPr lang="en-GB" sz="4400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ppratt@lfatg.org.uk</a:t>
            </a:r>
            <a:endParaRPr lang="en-GB" sz="4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4400" dirty="0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kmclaughlin@lfatg.org.uk</a:t>
            </a:r>
            <a:endParaRPr lang="en-GB" sz="4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4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144" t="15074" r="9089" b="41859"/>
          <a:stretch/>
        </p:blipFill>
        <p:spPr>
          <a:xfrm>
            <a:off x="2106464" y="3479193"/>
            <a:ext cx="6942198" cy="239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9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3" y="467140"/>
            <a:ext cx="6788358" cy="5781260"/>
          </a:xfrm>
        </p:spPr>
        <p:txBody>
          <a:bodyPr>
            <a:normAutofit/>
          </a:bodyPr>
          <a:lstStyle/>
          <a:p>
            <a:r>
              <a:rPr lang="en-GB" sz="3200" dirty="0" smtClean="0"/>
              <a:t>It is not just about lots of reading at home: the children must discuss the specific use of language and find other words which have the same meaning.</a:t>
            </a:r>
          </a:p>
          <a:p>
            <a:endParaRPr lang="en-GB" sz="3200" dirty="0" smtClean="0"/>
          </a:p>
          <a:p>
            <a:r>
              <a:rPr lang="en-GB" sz="3200" dirty="0" smtClean="0">
                <a:solidFill>
                  <a:srgbClr val="FFFF00"/>
                </a:solidFill>
              </a:rPr>
              <a:t>Use a thesaurus to understand writer’s use of language.  </a:t>
            </a:r>
          </a:p>
          <a:p>
            <a:r>
              <a:rPr lang="en-GB" sz="3200" dirty="0" smtClean="0">
                <a:solidFill>
                  <a:srgbClr val="FFFF00"/>
                </a:solidFill>
              </a:rPr>
              <a:t>Discuss correct context for words.</a:t>
            </a:r>
            <a:endParaRPr lang="en-GB" sz="32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2" y="2311337"/>
            <a:ext cx="4129706" cy="304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2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3" y="467140"/>
            <a:ext cx="6788358" cy="5781260"/>
          </a:xfrm>
        </p:spPr>
        <p:txBody>
          <a:bodyPr>
            <a:normAutofit/>
          </a:bodyPr>
          <a:lstStyle/>
          <a:p>
            <a:r>
              <a:rPr lang="en-GB" sz="3200" dirty="0" smtClean="0"/>
              <a:t>The impact of reading at least 20 minutes per day:</a:t>
            </a:r>
          </a:p>
          <a:p>
            <a:endParaRPr lang="en-GB" sz="3200" dirty="0">
              <a:solidFill>
                <a:srgbClr val="FFFF00"/>
              </a:solidFill>
            </a:endParaRPr>
          </a:p>
          <a:p>
            <a:r>
              <a:rPr lang="en-GB" sz="3200" dirty="0" smtClean="0">
                <a:solidFill>
                  <a:srgbClr val="FFFF00"/>
                </a:solidFill>
              </a:rPr>
              <a:t>You are exposed to 1.8 million words per year.</a:t>
            </a:r>
          </a:p>
          <a:p>
            <a:r>
              <a:rPr lang="en-GB" sz="3200" dirty="0" smtClean="0">
                <a:solidFill>
                  <a:srgbClr val="FFFF00"/>
                </a:solidFill>
              </a:rPr>
              <a:t>You will score in the top 10% of standardised tests.</a:t>
            </a:r>
            <a:endParaRPr lang="en-GB" sz="32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2" y="2311337"/>
            <a:ext cx="4129706" cy="304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4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3" y="467140"/>
            <a:ext cx="6788358" cy="5781260"/>
          </a:xfrm>
        </p:spPr>
        <p:txBody>
          <a:bodyPr>
            <a:normAutofit/>
          </a:bodyPr>
          <a:lstStyle/>
          <a:p>
            <a:r>
              <a:rPr lang="en-GB" sz="3200" dirty="0" smtClean="0"/>
              <a:t>The impact of reading 5 minutes per day:</a:t>
            </a:r>
          </a:p>
          <a:p>
            <a:endParaRPr lang="en-GB" sz="3200" dirty="0">
              <a:solidFill>
                <a:srgbClr val="FFFF00"/>
              </a:solidFill>
            </a:endParaRPr>
          </a:p>
          <a:p>
            <a:r>
              <a:rPr lang="en-GB" sz="3200" dirty="0" smtClean="0">
                <a:solidFill>
                  <a:srgbClr val="FFFF00"/>
                </a:solidFill>
              </a:rPr>
              <a:t>You are exposed to 282,000 words per year.</a:t>
            </a:r>
          </a:p>
          <a:p>
            <a:r>
              <a:rPr lang="en-GB" sz="3200" dirty="0" smtClean="0">
                <a:solidFill>
                  <a:srgbClr val="FFFF00"/>
                </a:solidFill>
              </a:rPr>
              <a:t>You will score in the top 50% of standardised tests.</a:t>
            </a:r>
            <a:endParaRPr lang="en-GB" sz="32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2" y="2311337"/>
            <a:ext cx="4129706" cy="304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21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3" y="467140"/>
            <a:ext cx="6788358" cy="5781260"/>
          </a:xfrm>
        </p:spPr>
        <p:txBody>
          <a:bodyPr>
            <a:normAutofit/>
          </a:bodyPr>
          <a:lstStyle/>
          <a:p>
            <a:r>
              <a:rPr lang="en-GB" sz="3200" dirty="0" smtClean="0"/>
              <a:t>The impact of reading 1 minute per day:</a:t>
            </a:r>
          </a:p>
          <a:p>
            <a:endParaRPr lang="en-GB" sz="3200" dirty="0">
              <a:solidFill>
                <a:srgbClr val="FFFF00"/>
              </a:solidFill>
            </a:endParaRPr>
          </a:p>
          <a:p>
            <a:r>
              <a:rPr lang="en-GB" sz="3200" dirty="0" smtClean="0">
                <a:solidFill>
                  <a:srgbClr val="FFFF00"/>
                </a:solidFill>
              </a:rPr>
              <a:t>You are exposed to 8,000 words per year.</a:t>
            </a:r>
          </a:p>
          <a:p>
            <a:r>
              <a:rPr lang="en-GB" sz="3200" dirty="0" smtClean="0">
                <a:solidFill>
                  <a:srgbClr val="FFFF00"/>
                </a:solidFill>
              </a:rPr>
              <a:t>You will score in the bottom 10% of standardised tests.</a:t>
            </a:r>
            <a:endParaRPr lang="en-GB" sz="32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2" y="2311337"/>
            <a:ext cx="4129706" cy="304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7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3" y="467140"/>
            <a:ext cx="6788358" cy="5781260"/>
          </a:xfrm>
        </p:spPr>
        <p:txBody>
          <a:bodyPr>
            <a:normAutofit/>
          </a:bodyPr>
          <a:lstStyle/>
          <a:p>
            <a:r>
              <a:rPr lang="en-GB" sz="3200" dirty="0" smtClean="0">
                <a:solidFill>
                  <a:srgbClr val="FFFF00"/>
                </a:solidFill>
              </a:rPr>
              <a:t>Children to read at least 5 times per week (20 </a:t>
            </a:r>
            <a:r>
              <a:rPr lang="en-GB" sz="3200" dirty="0" err="1" smtClean="0">
                <a:solidFill>
                  <a:srgbClr val="FFFF00"/>
                </a:solidFill>
              </a:rPr>
              <a:t>mins</a:t>
            </a:r>
            <a:r>
              <a:rPr lang="en-GB" sz="3200" dirty="0">
                <a:solidFill>
                  <a:srgbClr val="FFFF00"/>
                </a:solidFill>
              </a:rPr>
              <a:t> </a:t>
            </a:r>
            <a:r>
              <a:rPr lang="en-GB" sz="3200" dirty="0" smtClean="0">
                <a:solidFill>
                  <a:srgbClr val="FFFF00"/>
                </a:solidFill>
              </a:rPr>
              <a:t>if possible).</a:t>
            </a:r>
          </a:p>
          <a:p>
            <a:r>
              <a:rPr lang="en-GB" sz="3200" dirty="0" smtClean="0"/>
              <a:t>Please sign and comment in your child’s diary.</a:t>
            </a:r>
          </a:p>
          <a:p>
            <a:r>
              <a:rPr lang="en-GB" sz="3200" dirty="0" smtClean="0">
                <a:solidFill>
                  <a:srgbClr val="FFFF00"/>
                </a:solidFill>
              </a:rPr>
              <a:t>Reading challenge – “bingo grid” at the back of diary.  Read and review texts to receive reading bands (bronze by Christmas, silver by Easter and gold in the summer).</a:t>
            </a:r>
            <a:endParaRPr lang="en-GB" sz="32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2" y="2311337"/>
            <a:ext cx="4129706" cy="304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2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374" t="15741" r="27396" b="18518"/>
          <a:stretch/>
        </p:blipFill>
        <p:spPr>
          <a:xfrm>
            <a:off x="1799615" y="0"/>
            <a:ext cx="8250238" cy="7057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51304" y="218661"/>
            <a:ext cx="178904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Reading test</a:t>
            </a:r>
          </a:p>
          <a:p>
            <a:r>
              <a:rPr lang="en-GB" b="1" dirty="0" smtClean="0">
                <a:solidFill>
                  <a:schemeClr val="bg1"/>
                </a:solidFill>
              </a:rPr>
              <a:t>Example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13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325</TotalTime>
  <Words>1040</Words>
  <Application>Microsoft Office PowerPoint</Application>
  <PresentationFormat>Widescreen</PresentationFormat>
  <Paragraphs>103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Century Gothic</vt:lpstr>
      <vt:lpstr>Wingdings 3</vt:lpstr>
      <vt:lpstr>Ion</vt:lpstr>
      <vt:lpstr>Y6 Information for parents</vt:lpstr>
      <vt:lpstr>SATs</vt:lpstr>
      <vt:lpstr>Home/School Diary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Understanding Grammar (Progression document)</vt:lpstr>
      <vt:lpstr>Writing</vt:lpstr>
      <vt:lpstr>PowerPoint Presentation</vt:lpstr>
      <vt:lpstr>PowerPoint Presentation</vt:lpstr>
      <vt:lpstr>PowerPoint Presentation</vt:lpstr>
      <vt:lpstr>Writing</vt:lpstr>
      <vt:lpstr>PowerPoint Presentation</vt:lpstr>
      <vt:lpstr>PowerPoint Presentation</vt:lpstr>
      <vt:lpstr>Writing</vt:lpstr>
      <vt:lpstr>SATS</vt:lpstr>
      <vt:lpstr>SATS</vt:lpstr>
      <vt:lpstr>Arithmetic</vt:lpstr>
      <vt:lpstr>Fluency, solving  problems and  reasoning  NO CALCULATORS ARE ALLOWED ON ANY MATHS PAPER</vt:lpstr>
      <vt:lpstr>Maths Progression</vt:lpstr>
      <vt:lpstr>Revision for SATs</vt:lpstr>
      <vt:lpstr>Life after levels</vt:lpstr>
      <vt:lpstr>Social media</vt:lpstr>
      <vt:lpstr>PowerPoint Presentation</vt:lpstr>
      <vt:lpstr>End of year events</vt:lpstr>
      <vt:lpstr>Expectations for Y6</vt:lpstr>
      <vt:lpstr>Contact details:</vt:lpstr>
    </vt:vector>
  </TitlesOfParts>
  <Company>RM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Y6 Parents’ Meeting</dc:title>
  <dc:creator>Pratt Mr P</dc:creator>
  <cp:lastModifiedBy>Pratt Mr P</cp:lastModifiedBy>
  <cp:revision>55</cp:revision>
  <dcterms:created xsi:type="dcterms:W3CDTF">2015-09-08T12:18:52Z</dcterms:created>
  <dcterms:modified xsi:type="dcterms:W3CDTF">2023-01-25T13:38:15Z</dcterms:modified>
</cp:coreProperties>
</file>